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41" r:id="rId2"/>
    <p:sldId id="365" r:id="rId3"/>
    <p:sldId id="366" r:id="rId4"/>
    <p:sldId id="367" r:id="rId5"/>
    <p:sldId id="368" r:id="rId6"/>
    <p:sldId id="364" r:id="rId7"/>
    <p:sldId id="370" r:id="rId8"/>
    <p:sldId id="372" r:id="rId9"/>
    <p:sldId id="373" r:id="rId10"/>
    <p:sldId id="374" r:id="rId11"/>
    <p:sldId id="375" r:id="rId12"/>
    <p:sldId id="376" r:id="rId13"/>
    <p:sldId id="377" r:id="rId14"/>
    <p:sldId id="379" r:id="rId15"/>
    <p:sldId id="380" r:id="rId16"/>
    <p:sldId id="378" r:id="rId17"/>
    <p:sldId id="3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CC00"/>
    <a:srgbClr val="FF33CC"/>
    <a:srgbClr val="66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52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1E8E6-338A-4A90-B251-CA974EAAA18C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3EFE7-9F6F-4C17-BAD9-64D785DD6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5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25.1.2024.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9721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25.1.2024.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7871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25.1.2024.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4940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25.1.2024.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1314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25.1.2024.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7364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25.1.2024.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6215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25.1.2024.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6604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25.1.2024.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0275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25.1.2024.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5142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25.1.2024.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5233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25.1.2024.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0135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7C39D-EE4C-49E2-88FB-04C2AA13E23F}" type="datetimeFigureOut">
              <a:rPr lang="sr-Latn-RS" smtClean="0"/>
              <a:t>25.1.2024.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5301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book.ecog-obesity.eu/chapter-growth-charts-body-composition/world-health-organization-reference-curv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izjzv.org.rs/?lng=lat&amp;cir=0&amp;link=4-7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5640" y="2561831"/>
            <a:ext cx="7851775" cy="1345151"/>
          </a:xfrm>
        </p:spPr>
        <p:txBody>
          <a:bodyPr>
            <a:normAutofit/>
          </a:bodyPr>
          <a:lstStyle/>
          <a:p>
            <a:r>
              <a:rPr lang="pl-PL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ISHRANA DECE OD </a:t>
            </a:r>
            <a:br>
              <a:rPr lang="pl-PL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6 DO 10 GODINA</a:t>
            </a:r>
            <a:endParaRPr lang="sr-Latn-CS" alt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8163" y="4543717"/>
            <a:ext cx="3345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Mr sci. med. Dragana Balać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4692306" y="5887787"/>
            <a:ext cx="2549810" cy="316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sr-Latn-R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Znanjem do zdravih izbora </a:t>
            </a:r>
            <a:r>
              <a:rPr lang="sr-Cyrl-R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854838" y="6292820"/>
            <a:ext cx="6691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200" b="1"/>
              <a:t>Programski zadatak Posebnog programa u oblasti javnog zdravlja za APV u 2022. godini: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200" b="1"/>
              <a:t>Unapređenje zdravstvene pismenosti populacije– „Znanjem do zdravih izbora“ </a:t>
            </a:r>
            <a:endParaRPr lang="en-US" altLang="en-US" sz="1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3" y="5370251"/>
            <a:ext cx="2049517" cy="15933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41" y="5835250"/>
            <a:ext cx="2323167" cy="7317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43" b="6844"/>
          <a:stretch/>
        </p:blipFill>
        <p:spPr>
          <a:xfrm>
            <a:off x="0" y="0"/>
            <a:ext cx="2735643" cy="2081594"/>
          </a:xfrm>
          <a:prstGeom prst="rect">
            <a:avLst/>
          </a:prstGeom>
        </p:spPr>
      </p:pic>
      <p:pic>
        <p:nvPicPr>
          <p:cNvPr id="14" name="Picture 2" descr="Food Pyramid, Eating Pyramid, Nutri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91" y="-24940"/>
            <a:ext cx="3097578" cy="217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0238" t="31059" r="39365" b="12080"/>
          <a:stretch/>
        </p:blipFill>
        <p:spPr>
          <a:xfrm>
            <a:off x="9484065" y="1"/>
            <a:ext cx="2707935" cy="214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2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 advClick="0" advTm="20000"/>
    </mc:Choice>
    <mc:Fallback xmlns=""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2F4884-3D36-4FFA-AF46-FEBE8211DE68}"/>
              </a:ext>
            </a:extLst>
          </p:cNvPr>
          <p:cNvSpPr txBox="1"/>
          <p:nvPr/>
        </p:nvSpPr>
        <p:spPr>
          <a:xfrm>
            <a:off x="309816" y="1171559"/>
            <a:ext cx="7466352" cy="3267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2250"/>
              </a:spcAft>
            </a:pP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strukturi dnevne ishrane, 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ručak spada u glavne obede.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spcAft>
                <a:spcPts val="2250"/>
              </a:spcAft>
            </a:pP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Ručak se konzumira posle prepodnevnih aktivnosti, kada su deca i fizički i psihički bila opterećena. </a:t>
            </a:r>
          </a:p>
          <a:p>
            <a:pPr algn="just">
              <a:spcAft>
                <a:spcPts val="2250"/>
              </a:spcAft>
            </a:pP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Ručak bi trebalo da se sastoji od 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 ili čorbe, glavnog jela od povrća i mesa uz dodatak salate 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na kraju voće ili slatkiši.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2546D6-4833-485A-9740-4852EF206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009" y="12890"/>
            <a:ext cx="4042991" cy="2695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7859" y="233214"/>
            <a:ext cx="1543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РУЧАК</a:t>
            </a:r>
            <a:endParaRPr lang="sr-Latn-RS" sz="32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Potato Soup, Potato, Soup, Wild Garl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009" y="2708217"/>
            <a:ext cx="2252186" cy="150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icken, Food, Lunch, Meal, Dis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994" y="4203171"/>
            <a:ext cx="1931006" cy="128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egetable Skewer, Paprika, Toma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009" y="5493038"/>
            <a:ext cx="2252186" cy="136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01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3C02FB-954A-4CD9-9A68-658D927E9219}"/>
              </a:ext>
            </a:extLst>
          </p:cNvPr>
          <p:cNvSpPr txBox="1"/>
          <p:nvPr/>
        </p:nvSpPr>
        <p:spPr>
          <a:xfrm>
            <a:off x="221472" y="1105512"/>
            <a:ext cx="7535625" cy="474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2250"/>
              </a:spcAft>
            </a:pP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Deca vole šarolikost i 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ži</a:t>
            </a:r>
            <a:r>
              <a:rPr lang="sr-Latn-R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 </a:t>
            </a:r>
            <a:r>
              <a:rPr lang="sr-Latn-R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sr-Latn-RS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sr-Latn-RS" sz="2400" dirty="0">
                <a:solidFill>
                  <a:srgbClr val="FF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sr-Latn-R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zato treba voditi računa da u jelovniku budu zastupljene 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najmanje dve vrste povrća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Prednost uvek treba davati svežem i </a:t>
            </a:r>
            <a:r>
              <a:rPr lang="sr-Latn-R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zamrznutom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povrću, što ne isključuje davanje konzervisanog.</a:t>
            </a:r>
          </a:p>
          <a:p>
            <a:pPr algn="just">
              <a:spcAft>
                <a:spcPts val="2250"/>
              </a:spcAft>
            </a:pPr>
            <a:r>
              <a:rPr lang="sr-Latn-R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Salate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 veoma važan sastojak ručka, jer se koristi sveže povrće, kod kojeg su gubici hranjivih i zaštitnih sastojaka najmanji. </a:t>
            </a:r>
          </a:p>
          <a:p>
            <a:pPr algn="just">
              <a:spcAft>
                <a:spcPts val="2250"/>
              </a:spcAft>
            </a:pP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zimskom i prolećnom periodu veoma je korisno povrće iz turšije: kiseli kupus, krastavci, paprike, karfiol, kao i ajvar ili cvekla.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90B22-B6A6-4F07-8A1E-DBE5AC5CE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713" y="912346"/>
            <a:ext cx="4094287" cy="2734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7302F3-97F8-44B6-BAE2-68F3B9F13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713" y="4141162"/>
            <a:ext cx="4091238" cy="27168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471" y="157249"/>
            <a:ext cx="7350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Ručak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povrće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redovno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tanjiru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67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273C9B-8D6C-4BD1-9EF7-DC537E05C37C}"/>
              </a:ext>
            </a:extLst>
          </p:cNvPr>
          <p:cNvSpPr txBox="1"/>
          <p:nvPr/>
        </p:nvSpPr>
        <p:spPr>
          <a:xfrm>
            <a:off x="3419475" y="937097"/>
            <a:ext cx="862012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indent="-252000" algn="just">
              <a:buFontTx/>
              <a:buChar char="-"/>
            </a:pP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Količinu hleba 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treba 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smanjiti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obrok koji sadrži 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krompir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ili 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pirinač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ili ga 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izbegavati ako je jelo 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isključivo od testa.</a:t>
            </a:r>
          </a:p>
          <a:p>
            <a:pPr marL="252000" indent="-252000" algn="just">
              <a:buFontTx/>
              <a:buChar char="-"/>
            </a:pP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Kao sastavni deo ručka može biti kolač ili voće. Prednost dati svežem voću. Zavisno od obimnosti ručka, voće i kolači mogu da budu deo popodnevne užine.</a:t>
            </a:r>
          </a:p>
          <a:p>
            <a:pPr marL="252000" indent="-252000" algn="just">
              <a:buFontTx/>
              <a:buChar char="-"/>
            </a:pP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Kod dece treba 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razvijati ukuse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što je 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lakše postići kada jela nisu preslana i </a:t>
            </a:r>
            <a:r>
              <a:rPr lang="sr-Latn-R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prezačinjena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(ljuta ili suviše kisela). </a:t>
            </a:r>
          </a:p>
          <a:p>
            <a:pPr marL="252000" indent="-252000" algn="just">
              <a:buFontTx/>
              <a:buChar char="-"/>
            </a:pP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Previše hladna i topla jela mogu da izazovu neprijatne senzacije u organima za varenje. 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 glavnog obroka detetu ne treba davati veću količinu tečnosti. </a:t>
            </a:r>
          </a:p>
          <a:p>
            <a:pPr marL="252000" indent="-252000" algn="just">
              <a:buFontTx/>
              <a:buChar char="-"/>
            </a:pP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Kod dece sa slabijim apetitom, 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treba sipati uvek manju količinu jela, a posle 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 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dodavati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potrebne količine.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2486" y="114911"/>
            <a:ext cx="6299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Ručak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dodatne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namirnice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597" t="12963" r="16250" b="33827"/>
          <a:stretch/>
        </p:blipFill>
        <p:spPr>
          <a:xfrm>
            <a:off x="0" y="2129155"/>
            <a:ext cx="3352799" cy="31210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12DFF2-159F-43BB-A472-1CF725760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2801"/>
            <a:ext cx="3352799" cy="2235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89C0CC-D36A-4C69-81C9-6A54C800A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3528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FD4111-71B0-420D-AB51-1050FCD67C06}"/>
              </a:ext>
            </a:extLst>
          </p:cNvPr>
          <p:cNvSpPr txBox="1"/>
          <p:nvPr/>
        </p:nvSpPr>
        <p:spPr>
          <a:xfrm>
            <a:off x="-1" y="896982"/>
            <a:ext cx="8295503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indent="-252000" algn="just" fontAlgn="base">
              <a:buFont typeface="Arial" panose="020B0604020202020204" pitchFamily="34" charset="0"/>
              <a:buChar char="•"/>
            </a:pP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Večera je 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sve češće obrok kada se 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okuplja cela 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porodica,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najbolje do 19 časova.</a:t>
            </a:r>
          </a:p>
          <a:p>
            <a:pPr marL="252000" indent="-252000" algn="just" fontAlgn="base">
              <a:buFont typeface="Arial" panose="020B0604020202020204" pitchFamily="34" charset="0"/>
              <a:buChar char="•"/>
            </a:pP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Nekada je to bio ručak, ali današnji način života diktira drugačiju satnicu. I namirnice za večeru su se postepeno zamenile onima za ručak.</a:t>
            </a:r>
          </a:p>
          <a:p>
            <a:pPr marL="252000" indent="-252000" algn="just" fontAlgn="base">
              <a:buFont typeface="Arial" panose="020B0604020202020204" pitchFamily="34" charset="0"/>
              <a:buChar char="•"/>
            </a:pP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Večera bi 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trebalo da bude lagani obrok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koji se konzumira najmanje dva do tri sata pre spavanja i koji iznosi oko 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 do 25% energetske vrednosti 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 celokupnog 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dnevnog kalorijskog unosa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52000" indent="-252000" algn="just" fontAlgn="base">
              <a:buFont typeface="Arial" panose="020B0604020202020204" pitchFamily="34" charset="0"/>
              <a:buChar char="•"/>
            </a:pP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Sama priprema večere bi trebala da se 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bazira na namirnicama koje se lako vare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Ovo je važno zbog toga što se uz manje pun želudac bolje spava. </a:t>
            </a:r>
          </a:p>
          <a:p>
            <a:pPr marL="252000" indent="-252000" algn="just" fontAlgn="base">
              <a:buFont typeface="Arial" panose="020B0604020202020204" pitchFamily="34" charset="0"/>
              <a:buChar char="•"/>
            </a:pPr>
            <a:endParaRPr lang="sr-Latn-R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1B5F9-66A6-4E24-993A-C28BF16B4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142" y="0"/>
            <a:ext cx="3742857" cy="2238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CD00A5-84BF-4EFA-8F2D-B5A6C0F05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734" y="4061117"/>
            <a:ext cx="3726436" cy="27968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2410" y="74796"/>
            <a:ext cx="1896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VEČERA</a:t>
            </a:r>
          </a:p>
        </p:txBody>
      </p:sp>
    </p:spTree>
    <p:extLst>
      <p:ext uri="{BB962C8B-B14F-4D97-AF65-F5344CB8AC3E}">
        <p14:creationId xmlns:p14="http://schemas.microsoft.com/office/powerpoint/2010/main" val="26888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C0C120-2C16-41C4-8EC4-E7F5410387A7}"/>
              </a:ext>
            </a:extLst>
          </p:cNvPr>
          <p:cNvSpPr txBox="1"/>
          <p:nvPr/>
        </p:nvSpPr>
        <p:spPr>
          <a:xfrm>
            <a:off x="88863" y="939844"/>
            <a:ext cx="75597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Hranu je najpoželjnije jesti odmah čim se spremi i ako je moguće od svežih namirnica. Da bi hrana zadržala hranljiva svojstva i bila bezbedna za jelo, treba se pridržavati nekih pravila:</a:t>
            </a:r>
          </a:p>
          <a:p>
            <a:pPr algn="just" fontAlgn="base"/>
            <a:endParaRPr lang="sr-Latn-R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Ako se hrana ostavlja u frižideru, mora se ohladiti što brže. Idealno je da bude u frižideru u roku od 90 minuta od kuvanja.</a:t>
            </a:r>
          </a:p>
          <a:p>
            <a:pPr algn="just" fontAlgn="base"/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Pre nego što se hrana stavi u frižider mora se                                                                  dobro zatvoriti u posudi koja je za to namenjena.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84FEDD-060E-4FB1-8AAE-1E16AA546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36" y="981189"/>
            <a:ext cx="4330064" cy="4182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255" y="179748"/>
            <a:ext cx="6480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ČUVANjE</a:t>
            </a:r>
            <a:r>
              <a:rPr lang="sr-Latn-R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HRANE U FRIŽIDERU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864" y="4953026"/>
            <a:ext cx="11971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Hranu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frižidera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treba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pojesti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roku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od 2 dana.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hrana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zamrzava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treba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 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ohladi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nego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stavi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zamrzivač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080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E23E2B-423D-40AC-BE18-9090A8BBE130}"/>
              </a:ext>
            </a:extLst>
          </p:cNvPr>
          <p:cNvSpPr txBox="1"/>
          <p:nvPr/>
        </p:nvSpPr>
        <p:spPr>
          <a:xfrm>
            <a:off x="3402227" y="841571"/>
            <a:ext cx="831867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 fontAlgn="base"/>
            <a:r>
              <a:rPr lang="sr-Latn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Hranu u zamrzivaču treba iskoristiti u roku od najviše 3 meseca.</a:t>
            </a:r>
          </a:p>
          <a:p>
            <a:pPr marL="457200" algn="just" fontAlgn="base"/>
            <a:r>
              <a:rPr lang="sr-Latn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Hranu iz zamrzivača treba odmrznuti pre nego što se podgreje. Najbolje je da se ostavi u frižideru preko noći, ili da se odmrzne u mikrotalasnoj rerni.</a:t>
            </a:r>
          </a:p>
          <a:p>
            <a:pPr marL="457200" algn="just" fontAlgn="base"/>
            <a:r>
              <a:rPr lang="sr-Latn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sr-Latn-R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Odmrznutu</a:t>
            </a:r>
            <a:r>
              <a:rPr lang="sr-Latn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hranu, koja je već spremljena, nije preporučljivo ponovo zamrzavati. Ako je obrok pravljen od </a:t>
            </a:r>
            <a:r>
              <a:rPr lang="sr-Latn-R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odmrznutih</a:t>
            </a:r>
            <a:r>
              <a:rPr lang="sr-Latn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namirnica, gotovo jelo možete zamrznuti.</a:t>
            </a:r>
          </a:p>
          <a:p>
            <a:pPr marL="457200" algn="just" fontAlgn="base"/>
            <a:r>
              <a:rPr lang="sr-Latn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Hranu koja se stavlja u zamrzivač treba obeležiti i napisati kada je u njega stavljena, kako bi se naknadno znalo koliko je dugo </a:t>
            </a:r>
            <a:r>
              <a:rPr lang="sr-Latn-R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zamrznuta</a:t>
            </a:r>
            <a:r>
              <a:rPr lang="sr-Latn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sr-Latn-R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FCD48-D59E-444D-AF84-44800C00E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7615"/>
            <a:ext cx="3510577" cy="2340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F601DD-0728-4073-BA56-EA426CFDF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10577" cy="2340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3031" y="97620"/>
            <a:ext cx="6782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ČUVANjE</a:t>
            </a:r>
            <a:r>
              <a:rPr lang="sr-Latn-R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HRANE U ZAMRZIVAČU</a:t>
            </a:r>
          </a:p>
        </p:txBody>
      </p:sp>
      <p:pic>
        <p:nvPicPr>
          <p:cNvPr id="5122" name="Picture 2" descr="Frozen, Strawberries, Ice, Cold, F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640881"/>
            <a:ext cx="1803400" cy="15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15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54C4C0-6831-449B-8976-9D4DA0E28CF6}"/>
              </a:ext>
            </a:extLst>
          </p:cNvPr>
          <p:cNvSpPr txBox="1"/>
          <p:nvPr/>
        </p:nvSpPr>
        <p:spPr>
          <a:xfrm>
            <a:off x="172760" y="605753"/>
            <a:ext cx="9658930" cy="4908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sr-Latn-R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Svi roditelji se pitaju koliko dete treba da jede i da li je pojelo dovoljno. 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Koliko dete jede zavisi od toga koliko mu se daje da pojede</a:t>
            </a:r>
            <a:r>
              <a:rPr lang="sr-Latn-R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Ako se detetu serviraju 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veće porcije – više će i pojesti</a:t>
            </a:r>
            <a:r>
              <a:rPr lang="sr-Latn-R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Ukoliko se </a:t>
            </a:r>
            <a:r>
              <a:rPr lang="sr-Latn-RS" sz="2400" dirty="0">
                <a:solidFill>
                  <a:srgbClr val="00CC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detetu prepusti da se samo posluži </a:t>
            </a:r>
            <a:r>
              <a:rPr lang="sr-Latn-R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ono će </a:t>
            </a:r>
            <a:r>
              <a:rPr lang="sr-Latn-RS" sz="2400" dirty="0">
                <a:solidFill>
                  <a:srgbClr val="00CC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težiti da uzme onoliko koliko odgovara </a:t>
            </a:r>
            <a:r>
              <a:rPr lang="sr-Latn-R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njegovom uzrastu i veličini.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sr-Latn-R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Kada se detetu servira duplo veća količina hrane u odnosu na odgovarajuću količinu za njegov uzrast, ono će pojesti oko četvrtinu više hrane i povećava se veličina detetovog zalogaja. Drugim rečima, svaki put kada dete uzme zalogaj, stavlja više hrane u usta. Broj zalogaja ostaje isti za isti uzrast. </a:t>
            </a:r>
            <a:r>
              <a:rPr lang="sr-Latn-RS" sz="2400" dirty="0">
                <a:solidFill>
                  <a:srgbClr val="00CC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Kada dete samo odredi svoju porciju pojede oko 25% manje nego što bi pojelo ako mu se servira veća porcija.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760" y="20978"/>
            <a:ext cx="3497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KRAJU…</a:t>
            </a:r>
          </a:p>
        </p:txBody>
      </p:sp>
      <p:pic>
        <p:nvPicPr>
          <p:cNvPr id="6146" name="Picture 2" descr="Little girl eating a big cookie. Girl enjoys snacking on a large cookie outside. big bite stock pictures, royalty-free photos &amp;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49" y="20978"/>
            <a:ext cx="2186752" cy="145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ig mouth fish cartoon fish with a giant open mouth big bite stock illust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535" y="1455735"/>
            <a:ext cx="2183466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eal, Feast, Table, Set Table, Serv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9" t="7461" r="5045" b="5226"/>
          <a:stretch/>
        </p:blipFill>
        <p:spPr bwMode="auto">
          <a:xfrm>
            <a:off x="10005248" y="4541835"/>
            <a:ext cx="2186752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77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4810" y="6292850"/>
            <a:ext cx="6691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RS" altLang="en-US" sz="1200" b="1" dirty="0"/>
              <a:t>Programski zadatak Posebnog programa u oblasti javnog zdravlja za APV u 2022. godini: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RS" altLang="en-US" sz="1200" b="1" dirty="0"/>
              <a:t>Unapređenje zdravstvene pismenosti populacije – „Znanjem do zdravih izbora“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370513"/>
            <a:ext cx="20494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196466" y="510042"/>
            <a:ext cx="11058098" cy="40674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r-Latn-R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Garrow J.S. James W.P.T. Ralph A. Human Nutrition and Dietetics. Churchill Living Stone, 2000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WHO child growth standards: length/height-for-age, weight-for-age, weight-for-length, weight-for-height and body mass index-for-age: </a:t>
            </a:r>
            <a:r>
              <a:rPr lang="sr-Latn-RS" sz="2000" dirty="0">
                <a:latin typeface="Arial" panose="020B0604020202020204" pitchFamily="34" charset="0"/>
                <a:cs typeface="Arial" pitchFamily="34" charset="0"/>
              </a:rPr>
              <a:t>m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ethods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and development</a:t>
            </a:r>
            <a:r>
              <a:rPr lang="sr-Latn-RS" sz="2000" dirty="0">
                <a:latin typeface="Arial" panose="020B0604020202020204" pitchFamily="34" charset="0"/>
                <a:cs typeface="Arial" pitchFamily="34" charset="0"/>
              </a:rPr>
              <a:t>,2006.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Onis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https://ebook.ecog-obesity.eu/chapter-growth-charts-body-composition/world-health-organization-reference-curves/</a:t>
            </a:r>
            <a:r>
              <a:rPr lang="sr-Latn-R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R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Antić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E,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Antić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M,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Stošić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D.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Pravilna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ishrana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predškolske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školske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dece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kao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prevencija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gojaznosti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njen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uticaj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na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zdravlje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Bezbednost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hrane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zdravlje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. 1.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konferencija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sa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međunarodnim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učešćem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, 2017.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Pravilnik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o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bližim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uslovima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za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organizovanje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ostvarivanje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praćenje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ishrane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učenika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u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osnovnoj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školi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Arial" pitchFamily="34" charset="0"/>
              </a:rPr>
              <a:t>Sl.glasnik</a:t>
            </a: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 RS, br. 68/2018).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Food and nutrition policy for schools : a tool for the development of school nutrition </a:t>
            </a:r>
            <a:r>
              <a:rPr lang="en-US" sz="200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the European Region</a:t>
            </a:r>
            <a:r>
              <a:rPr lang="sr-Latn-RS" sz="2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EUR/06/5073063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http://www.izjzv.org.rs/?lng=lat&amp;cir=0&amp;link=4-78</a:t>
            </a:r>
            <a:r>
              <a:rPr lang="sr-Latn-R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4692306" y="5835249"/>
            <a:ext cx="2549810" cy="36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sr-Latn-R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Znanjem do zdravih izbora </a:t>
            </a:r>
            <a:r>
              <a:rPr lang="sr-Cyrl-R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41" y="5835250"/>
            <a:ext cx="2323167" cy="731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413" y="97428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Latn-R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99777" y="4679841"/>
            <a:ext cx="10515600" cy="740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prezentaciji su korišćene slike iz publikacija Instituta za javno zdravlje Vojvodine i iz sledećeg izvora: </a:t>
            </a:r>
            <a:r>
              <a:rPr lang="en-US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https://pixabay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https://pixabay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20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https://pixabay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ru-RU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https://pixabay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https://pixabay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ru-RU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https://pixabay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0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5EAFE-242A-4D28-88FF-A51363F38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938" y="2899719"/>
            <a:ext cx="10515600" cy="32374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1) zastupljenost svih grupa namirnica, sa određenim udelom u odnosu na ukupni dnevni energetski unos;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2) zastupljenost svih hranljivih materija (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makronutrijenata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) u određenom procentualnom odnosu;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3) zastupljenost minerala i vitamina (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mikronutrijenata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) u preporučenoj količini/vrednosti;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4) raspodelu ukupne energije u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kcal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, podeljene na odgovarajući broj dnevnih obroka u određenom procentualnom odnosu.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Latn-R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788" y="99279"/>
            <a:ext cx="8590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Struktura dnevne ishrane dece uzrasta 6 do 10 godina treba da obezbedi odgovarajuće zadovoljenje energetskih i nutritivnih potreba, kroz: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0D979-9151-45A7-91E6-A843CF812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13" y="-17101"/>
            <a:ext cx="3289287" cy="25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0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0D2C6-7458-4613-870B-6907C1FE8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99" y="1902941"/>
            <a:ext cx="10515600" cy="47772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Žitarice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, proizvodi od žitarica: Svaki dan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Povrće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: svaki dan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Voće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: svaki dan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Meso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: svaki dan, do pet puta nedeljno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Riba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: najmanje 1-2 puta nedeljno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Jaja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: do tri puta nedeljno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Mahunarke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: 1-2 nedeljno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Mleko i mlečni proizvodi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: svaki dan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Masti i ulja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: hladno ceđeno ulje u malim količinama, kao preliv pri pripremi povrća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Voda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: svaki dan, između obroka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Latn-R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F3CD95-6330-422A-91CB-FB74F52AD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86" y="0"/>
            <a:ext cx="3987114" cy="37811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3832" y="109605"/>
            <a:ext cx="6993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Peporučena</a:t>
            </a:r>
            <a:r>
              <a:rPr lang="sr-Latn-R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zastupljenost pojedinih grupa namirnica</a:t>
            </a:r>
          </a:p>
        </p:txBody>
      </p:sp>
    </p:spTree>
    <p:extLst>
      <p:ext uri="{BB962C8B-B14F-4D97-AF65-F5344CB8AC3E}">
        <p14:creationId xmlns:p14="http://schemas.microsoft.com/office/powerpoint/2010/main" val="298733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C8AD6-A195-4FF3-A21D-624E7994F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29" y="873210"/>
            <a:ext cx="8165654" cy="163109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decu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7-9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godina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kcal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dečake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4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1740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kcal za </a:t>
            </a:r>
            <a:r>
              <a:rPr lang="en-US" sz="24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devojčice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decu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godina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2200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kcal za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dečake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4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kcal za </a:t>
            </a:r>
            <a:r>
              <a:rPr lang="en-US" sz="24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devojčice</a:t>
            </a:r>
            <a:endParaRPr lang="en-US" sz="24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FAA556-1E3F-4762-A906-75520A699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623" y="2726189"/>
            <a:ext cx="3164378" cy="21095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430" y="28381"/>
            <a:ext cx="906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Preporučen dnevni energetski unos: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AC8AD6-A195-4FF3-A21D-624E7994F45A}"/>
              </a:ext>
            </a:extLst>
          </p:cNvPr>
          <p:cNvSpPr txBox="1">
            <a:spLocks/>
          </p:cNvSpPr>
          <p:nvPr/>
        </p:nvSpPr>
        <p:spPr>
          <a:xfrm>
            <a:off x="-343948" y="2592198"/>
            <a:ext cx="12581780" cy="4033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hranljivih materija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Cyrl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Ugljeni hidrati 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– više od </a:t>
            </a:r>
            <a:r>
              <a:rPr lang="sr-Latn-R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prosti šećeri manje od 10% 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dijetna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vlakna više od 10g na 1000kcal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Masti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– do </a:t>
            </a:r>
            <a:r>
              <a:rPr lang="sr-Latn-R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zasićene masti manje od 10% (npr. iz crvenih mesa i mesnih prerađevina)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trans-masti manje od 1% (npr. iz proizvoda sa margarinom)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Belančevine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r-Latn-R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10-15%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(ne više od 20%);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bar 50% visoko biološki vrednih (npr. mleko, jaja, riba, mršavo meso...). 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sr-Latn-RS" sz="3600" dirty="0"/>
          </a:p>
        </p:txBody>
      </p:sp>
      <p:pic>
        <p:nvPicPr>
          <p:cNvPr id="3074" name="Picture 2" descr="Food Pyramid, Eating Pyramid, Nutr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792" y="-33253"/>
            <a:ext cx="3256040" cy="276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9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1047-1AC6-4EF8-9BCE-0F64A4A0E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21" y="1672282"/>
            <a:ext cx="11087630" cy="43166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Znatno se povećavaju potrebe 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vit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aminima 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 i E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r-Latn-R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folnoj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kiselini,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Latn-R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biotinu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kalijumu, kalcijumu, magnezijumu, gvožđu i jodu.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Deca 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ulaze u doba puberteta 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kada je intenzivniji rast i razvoj i samim tim su potrebe u navedenim vitaminima i mineralima veće.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 bi dete na vreme steklo pravilan odnos prema svakom dnevnom obroku, potrebno je </a:t>
            </a:r>
            <a:r>
              <a:rPr lang="sr-Latn-R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uobročiti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ga još u najranijem periodu, odnosno 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davati mu obroke svakog dana u isto vreme</a:t>
            </a: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taj način se detetov organizam navikava na raspored obroka, 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što znači da će svakog dana u isto vreme biti gladno.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Latn-R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A774A-C097-4720-9AA2-1491FD19F8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7" b="15691"/>
          <a:stretch/>
        </p:blipFill>
        <p:spPr>
          <a:xfrm>
            <a:off x="9185189" y="-24713"/>
            <a:ext cx="3006811" cy="18369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6255" y="58190"/>
            <a:ext cx="8902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Unos vitamina i minerala u uzrastu dece od 6 do 10 godina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7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CEF73-A36D-4708-8D55-2712AF90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93" y="511728"/>
            <a:ext cx="4423756" cy="1185267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Doručak kod dece uzrasta  </a:t>
            </a:r>
            <a:br>
              <a:rPr lang="pl-PL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6-10 godina</a:t>
            </a:r>
            <a:b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"/>
                <a:cs typeface="Arial" panose="020B0604020202020204" pitchFamily="34" charset="0"/>
              </a:rPr>
            </a:br>
            <a:endParaRPr lang="sr-Latn-R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36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00750-29FB-440A-A01F-66576DEDB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86" y="1696995"/>
            <a:ext cx="11911914" cy="48603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Doručak kod dece ovog uzrasta ima poseban značaj jer je reč o deci: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-koja se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intezivno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razvijaju,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-fizički su aktivnija 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-psihički angažovanija zbog polaska u predškolsko odeljenje i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nakon toga, polaska u školu.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predškolskim grupama, ishrana dece je redovna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jer je organizovana u objektima predškolskih ustanova.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polaskom u školu, veliki broj dece prvi obrok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tek za vreme velikog odmora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, kada bi trebalo da bude vreme za užinu (oko 9:30 časova).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6813B-D974-4D66-88C8-772950578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5468" r="21638" b="6278"/>
          <a:stretch/>
        </p:blipFill>
        <p:spPr>
          <a:xfrm>
            <a:off x="10329949" y="1"/>
            <a:ext cx="1862051" cy="1696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1521F2-8716-49E3-AAD9-C992740D2A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4005" r="17162" b="1957"/>
          <a:stretch/>
        </p:blipFill>
        <p:spPr>
          <a:xfrm>
            <a:off x="8366578" y="1"/>
            <a:ext cx="1963371" cy="1696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289106-AEC7-42E2-A766-6FE3B751D6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2" t="2752" b="4062"/>
          <a:stretch/>
        </p:blipFill>
        <p:spPr>
          <a:xfrm rot="10800000">
            <a:off x="6583680" y="3801"/>
            <a:ext cx="1782898" cy="16931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5977EA-B892-4241-A72D-BA92B46D16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3"/>
          <a:stretch/>
        </p:blipFill>
        <p:spPr>
          <a:xfrm>
            <a:off x="4538749" y="0"/>
            <a:ext cx="2044931" cy="169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D8A1E2-664A-4A68-B85F-9B133DE157A8}"/>
              </a:ext>
            </a:extLst>
          </p:cNvPr>
          <p:cNvSpPr txBox="1"/>
          <p:nvPr/>
        </p:nvSpPr>
        <p:spPr>
          <a:xfrm>
            <a:off x="298333" y="1776524"/>
            <a:ext cx="11405987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r-Latn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Dete treba da doručkuje </a:t>
            </a: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 odlaska u školu</a:t>
            </a:r>
            <a:r>
              <a:rPr lang="sr-Latn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odnosno ujutro između 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i 9 sati</a:t>
            </a:r>
            <a:r>
              <a:rPr lang="sr-Latn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Prepodnevna užina </a:t>
            </a:r>
            <a:r>
              <a:rPr lang="sr-Latn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uzima 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nakon</a:t>
            </a:r>
            <a:r>
              <a:rPr lang="sr-Latn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najmanje 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sata</a:t>
            </a:r>
            <a:r>
              <a:rPr lang="sr-Latn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r-Latn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Doručak treba da iznosi 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30% od dnevnog kalorijskog unosa.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r-Latn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Važno je da </a:t>
            </a: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namirnice</a:t>
            </a:r>
            <a:r>
              <a:rPr lang="sr-Latn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budu </a:t>
            </a: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što raznovrsnije.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r-Latn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zavisnosti od afiniteta deteta, doručak 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može biti slan ili sladak, sa mlečnim napitkom ili sa čajem.</a:t>
            </a:r>
            <a:r>
              <a:rPr lang="sr-Latn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r-Latn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Najvažnije je da se ne preskače i da sadržajem zadovoljava potrebe deteta za njegov uzrast.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r-Latn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Kad 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dete</a:t>
            </a:r>
            <a:r>
              <a:rPr lang="sr-Latn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ode u školu 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bez doručka</a:t>
            </a:r>
            <a:r>
              <a:rPr lang="sr-Latn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ono je često 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razdražljivo</a:t>
            </a:r>
            <a:r>
              <a:rPr lang="sr-Latn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slabije pamti</a:t>
            </a:r>
            <a:r>
              <a:rPr lang="sr-Latn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ima 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slabiju koncentraciju </a:t>
            </a:r>
            <a:r>
              <a:rPr lang="sr-Latn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času i 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teže uči.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477C51-22EA-4C05-A522-CC5CD015A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263" y="0"/>
            <a:ext cx="2959737" cy="188646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FBCEF73-A36D-4708-8D55-2712AF909DA5}"/>
              </a:ext>
            </a:extLst>
          </p:cNvPr>
          <p:cNvSpPr txBox="1">
            <a:spLocks/>
          </p:cNvSpPr>
          <p:nvPr/>
        </p:nvSpPr>
        <p:spPr>
          <a:xfrm>
            <a:off x="123305" y="176767"/>
            <a:ext cx="9012381" cy="11283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r-Latn-R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9DD90-3394-4859-8AE9-51F487697755}"/>
              </a:ext>
            </a:extLst>
          </p:cNvPr>
          <p:cNvSpPr txBox="1"/>
          <p:nvPr/>
        </p:nvSpPr>
        <p:spPr>
          <a:xfrm>
            <a:off x="654341" y="249383"/>
            <a:ext cx="65350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Doručak kod dece uzrasta</a:t>
            </a:r>
            <a:br>
              <a:rPr lang="pl-PL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6-10 godina</a:t>
            </a:r>
            <a:endParaRPr lang="sr-Latn-R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4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4333A6-EED0-48B2-AFC9-43747D5DBF67}"/>
              </a:ext>
            </a:extLst>
          </p:cNvPr>
          <p:cNvSpPr txBox="1"/>
          <p:nvPr/>
        </p:nvSpPr>
        <p:spPr>
          <a:xfrm>
            <a:off x="4088350" y="599714"/>
            <a:ext cx="8103650" cy="6511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Pahuljice</a:t>
            </a: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od celog zrna sa kiselim mlekom ili jogurtom; pahuljice se mogu obogatiti </a:t>
            </a:r>
            <a:r>
              <a:rPr lang="sr-Latn-R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orašastim</a:t>
            </a: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plodovima (orasi, bademi, lešnici), medom, svežim ili suvim voćem (bananom, jabukama, kruškama, grožđem, malinama, jagodama…)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Omlet od </a:t>
            </a:r>
            <a:r>
              <a:rPr lang="sr-Latn-R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jaja</a:t>
            </a: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kuvana jaja, kajgana sa sirom uz hleb od celog zrna žitarica, povrće po želji i jogurt ili kiselo mleko. 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Sendvič sa hlebom od celih zrna žitarica, sa </a:t>
            </a:r>
            <a:r>
              <a:rPr lang="sr-Latn-R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maslacem</a:t>
            </a: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pršutom (pečenica / šunka / pileća prsa), povrćem po želji (par kolutova paradajza, paprike, svežih ili kiselih krastavaca, list zelene salate…) i kiselim mlekom ili jogurtom. </a:t>
            </a:r>
            <a:r>
              <a:rPr lang="sr-Latn-R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Sendvič</a:t>
            </a: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može da bude napravljen i sa kiflom od celog zrna žitarica, sa namazom od krem sira ili pavlake i kolutovima barenog jajeta i povrćem.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Kačamak</a:t>
            </a: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 sirom, kiselim mlekom ili jogurtom;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R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Proja</a:t>
            </a: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ili </a:t>
            </a:r>
            <a:r>
              <a:rPr lang="sr-Latn-R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pita</a:t>
            </a: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 sirom, kiselim mlekom ili jogurtom.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1F2549-FE17-48AF-A18B-7A5814F13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0712"/>
            <a:ext cx="2834641" cy="1889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76186A-F91F-438D-BF7D-63786C9DC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02" y="2628592"/>
            <a:ext cx="3047594" cy="20317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17A40B-F78A-41D6-AB09-E15758582A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5" t="20997" r="27423" b="14163"/>
          <a:stretch/>
        </p:blipFill>
        <p:spPr>
          <a:xfrm>
            <a:off x="2637187" y="1167427"/>
            <a:ext cx="1575602" cy="11756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9DDBC0-654F-4318-8BE3-AF01CCF6EC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/>
          <a:stretch/>
        </p:blipFill>
        <p:spPr>
          <a:xfrm>
            <a:off x="0" y="3117445"/>
            <a:ext cx="1504604" cy="1140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D48E48-0D75-41E0-8561-9AD80F4B78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7750"/>
            <a:ext cx="3350030" cy="2233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0632" y="14938"/>
            <a:ext cx="10667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Primeri doručka za decu uzrasta 6-10 godina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3 recepta za DOMAĆU PROJU: Kako da napravite onu na masti, bez jaja ili  seljačku | Recepti | Domaći hleb | pite i peciva | P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376" y="4949724"/>
            <a:ext cx="1555987" cy="10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78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91FCB2-EE6B-4CBF-9978-A356523DDD6B}"/>
              </a:ext>
            </a:extLst>
          </p:cNvPr>
          <p:cNvSpPr txBox="1"/>
          <p:nvPr/>
        </p:nvSpPr>
        <p:spPr>
          <a:xfrm>
            <a:off x="202145" y="1127130"/>
            <a:ext cx="9038217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Lisnata testa </a:t>
            </a: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(pogačice, </a:t>
            </a:r>
            <a:r>
              <a:rPr lang="sr-Latn-R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žu-žu</a:t>
            </a: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pecivo, rol-viršle, „paštete“ sa sirom,..)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Margarin</a:t>
            </a: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topljeni sirevi</a:t>
            </a: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Ograničiti</a:t>
            </a: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količinu namaza sa visokim sadržajem mlečne masti (puter, pavlaka, kajmak, sirni namazi).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Mesni namazi </a:t>
            </a: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(paštete), 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Krem i čokoladni namazi </a:t>
            </a: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drugi industrijski slani i slatki proizvodi sa visokim sadržajem šećera, zasićenih i trans-masnih kiselina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Majonez</a:t>
            </a: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kečap, senf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Slatkiši </a:t>
            </a: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većoj količini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sr-Latn-R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Gazirani i negazirani napici</a:t>
            </a: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energetska pića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sr-Latn-R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BD183D-E968-48C8-96B1-5DB8BB6BC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528" y="2451146"/>
            <a:ext cx="1533865" cy="2289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8E72D1-794D-4581-A1AD-38707A889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880" y="712098"/>
            <a:ext cx="2815244" cy="1876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012913-D250-4C95-AD06-5A95D905BC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923" y="4995949"/>
            <a:ext cx="2793077" cy="18620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3742" y="141992"/>
            <a:ext cx="1020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sr-Latn-R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Namirnice koje bi trebalo </a:t>
            </a:r>
            <a:r>
              <a:rPr lang="sr-Latn-R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izb</a:t>
            </a:r>
            <a:r>
              <a:rPr lang="sr-Cyrl-R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</a:t>
            </a:r>
            <a:r>
              <a:rPr lang="sr-Latn-R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gavati</a:t>
            </a:r>
            <a:r>
              <a:rPr lang="sr-Latn-R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3356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2833</TotalTime>
  <Words>1881</Words>
  <Application>Microsoft Office PowerPoint</Application>
  <PresentationFormat>Widescreen</PresentationFormat>
  <Paragraphs>120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36</vt:lpstr>
      <vt:lpstr>Arial</vt:lpstr>
      <vt:lpstr>Arial Black</vt:lpstr>
      <vt:lpstr>Calibri</vt:lpstr>
      <vt:lpstr>Calibri Light</vt:lpstr>
      <vt:lpstr>Symbol</vt:lpstr>
      <vt:lpstr>Office Theme</vt:lpstr>
      <vt:lpstr>ISHRANA DECE OD  OD 6 DO 10 GODINA</vt:lpstr>
      <vt:lpstr>PowerPoint Presentation</vt:lpstr>
      <vt:lpstr>PowerPoint Presentation</vt:lpstr>
      <vt:lpstr>PowerPoint Presentation</vt:lpstr>
      <vt:lpstr>PowerPoint Presentation</vt:lpstr>
      <vt:lpstr>Doručak kod dece uzrasta   6-10 godina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Institut za javno zdravlje Vojvodine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Dušan Čanković</dc:creator>
  <cp:lastModifiedBy>Korisnik</cp:lastModifiedBy>
  <cp:revision>239</cp:revision>
  <dcterms:created xsi:type="dcterms:W3CDTF">2020-02-26T08:59:08Z</dcterms:created>
  <dcterms:modified xsi:type="dcterms:W3CDTF">2024-01-25T10:45:31Z</dcterms:modified>
</cp:coreProperties>
</file>